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147471117" r:id="rId5"/>
    <p:sldId id="2147471067" r:id="rId6"/>
  </p:sldIdLst>
  <p:sldSz cx="12192000" cy="6858000"/>
  <p:notesSz cx="9926638" cy="6797675"/>
  <p:embeddedFontLst>
    <p:embeddedFont>
      <p:font typeface="맑은 고딕" panose="020B0503020000020004" pitchFamily="34" charset="-127"/>
      <p:regular r:id="rId9"/>
      <p:bold r:id="rId10"/>
    </p:embeddedFont>
    <p:embeddedFont>
      <p:font typeface="PUBG Body" panose="020B0500000000000000" pitchFamily="34" charset="-128"/>
      <p:regular r:id="rId11"/>
      <p:bold r:id="rId12"/>
    </p:embeddedFont>
    <p:embeddedFont>
      <p:font typeface="나눔스퀘어" panose="020B0600000101010101" pitchFamily="34" charset="-127"/>
      <p:regular r:id="rId13"/>
      <p:bold r:id="rId14"/>
      <p:italic r:id="rId15"/>
      <p:boldItalic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4E586A-0914-4B4F-971E-65FDB9BABA30}">
          <p14:sldIdLst>
            <p14:sldId id="2147471117"/>
            <p14:sldId id="2147471067"/>
          </p14:sldIdLst>
        </p14:section>
        <p14:section name="Appendix" id="{511E6B72-C150-420F-884D-0169D26454B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Park(박혜리)" initials="MP" lastIdx="1" clrIdx="0">
    <p:extLst>
      <p:ext uri="{19B8F6BF-5375-455C-9EA6-DF929625EA0E}">
        <p15:presenceInfo xmlns:p15="http://schemas.microsoft.com/office/powerpoint/2012/main" userId="S-1-5-21-1726693492-1970477779-720478229-19513" providerId="AD"/>
      </p:ext>
    </p:extLst>
  </p:cmAuthor>
  <p:cmAuthor id="2" name="Ashley Youngsun Nam(남영선)" initials="AYN" lastIdx="1" clrIdx="1">
    <p:extLst>
      <p:ext uri="{19B8F6BF-5375-455C-9EA6-DF929625EA0E}">
        <p15:presenceInfo xmlns:p15="http://schemas.microsoft.com/office/powerpoint/2012/main" userId="S-1-5-21-1726693492-1970477779-720478229-15318" providerId="AD"/>
      </p:ext>
    </p:extLst>
  </p:cmAuthor>
  <p:cmAuthor id="3" name="Eunji Lim(임은지)" initials="EL" lastIdx="1" clrIdx="2">
    <p:extLst>
      <p:ext uri="{19B8F6BF-5375-455C-9EA6-DF929625EA0E}">
        <p15:presenceInfo xmlns:p15="http://schemas.microsoft.com/office/powerpoint/2012/main" userId="S-1-5-21-1726693492-1970477779-720478229-28534" providerId="AD"/>
      </p:ext>
    </p:extLst>
  </p:cmAuthor>
  <p:cmAuthor id="4" name="Hojung Min(민호정)" initials="HM" lastIdx="10" clrIdx="3">
    <p:extLst>
      <p:ext uri="{19B8F6BF-5375-455C-9EA6-DF929625EA0E}">
        <p15:presenceInfo xmlns:p15="http://schemas.microsoft.com/office/powerpoint/2012/main" userId="S::hjmin913@bluehole.net::5d7a1724-8d1e-49d0-a30b-f42090c96447" providerId="AD"/>
      </p:ext>
    </p:extLst>
  </p:cmAuthor>
  <p:cmAuthor id="5" name="Soohwa Song (송수화)" initials="SS(" lastIdx="1" clrIdx="4">
    <p:extLst>
      <p:ext uri="{19B8F6BF-5375-455C-9EA6-DF929625EA0E}">
        <p15:presenceInfo xmlns:p15="http://schemas.microsoft.com/office/powerpoint/2012/main" userId="S::soohwasong@bluehole.net::a0ef8d6a-a4a5-4fb3-85a8-f9654a1d41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2A05"/>
    <a:srgbClr val="1B1F21"/>
    <a:srgbClr val="262626"/>
    <a:srgbClr val="FFAF00"/>
    <a:srgbClr val="342803"/>
    <a:srgbClr val="FFC000"/>
    <a:srgbClr val="C9C9C9"/>
    <a:srgbClr val="000000"/>
    <a:srgbClr val="010102"/>
    <a:srgbClr val="7F6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3C3ED3-03B2-44F1-95D2-06008FDEB0CD}" v="243" dt="2025-09-05T04:38:46.786"/>
    <p1510:client id="{72145926-6279-49A2-B09B-CAE022AFCA5C}" v="2" dt="2025-09-05T08:34:33.704"/>
    <p1510:client id="{F817DAEA-433B-4025-BF7A-5C20920E0A3D}" v="4" dt="2025-09-04T06:03:08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06" d="100"/>
          <a:sy n="106" d="100"/>
        </p:scale>
        <p:origin x="1336" y="480"/>
      </p:cViewPr>
      <p:guideLst>
        <p:guide orient="horz" pos="1139"/>
        <p:guide pos="438"/>
        <p:guide pos="7242"/>
        <p:guide orient="horz" pos="958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font" Target="fonts/font1.fntdata"/><Relationship Id="rId10" Type="http://schemas.openxmlformats.org/officeDocument/2006/relationships/font" Target="fonts/font2.fntdata"/><Relationship Id="rId11" Type="http://schemas.openxmlformats.org/officeDocument/2006/relationships/font" Target="fonts/font3.fntdata"/><Relationship Id="rId12" Type="http://schemas.openxmlformats.org/officeDocument/2006/relationships/font" Target="fonts/font4.fntdata"/><Relationship Id="rId13" Type="http://schemas.openxmlformats.org/officeDocument/2006/relationships/font" Target="fonts/font5.fntdata"/><Relationship Id="rId14" Type="http://schemas.openxmlformats.org/officeDocument/2006/relationships/font" Target="fonts/font6.fntdata"/><Relationship Id="rId15" Type="http://schemas.openxmlformats.org/officeDocument/2006/relationships/font" Target="fonts/font7.fntdata"/><Relationship Id="rId16" Type="http://schemas.openxmlformats.org/officeDocument/2006/relationships/font" Target="fonts/font8.fntdata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microsoft.com/office/2015/10/relationships/revisionInfo" Target="revisionInfo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DDE10A5-AAFC-404B-BE7E-107BEA5544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6D6195-3E23-4A3D-80B7-A6DB4C2B89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1949" y="1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5E816-EBE4-4B6A-85FE-018DBFC64A0C}" type="datetimeFigureOut">
              <a:rPr lang="ko-KR" altLang="en-US" smtClean="0"/>
              <a:t>2025. 9. 19.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92787E-07F8-4BCF-A94F-1CC577C16B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456399"/>
            <a:ext cx="4302442" cy="3412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552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301543" cy="34106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2"/>
            <a:ext cx="4301543" cy="34106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FEED2E-6F70-40ED-BFDD-707B3C3B3BDD}" type="datetimeFigureOut">
              <a:rPr lang="ko-KR" altLang="en-US" smtClean="0"/>
              <a:t>2025. 9. 19.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71382"/>
            <a:ext cx="7941310" cy="267658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9681279-B67D-4202-9402-C6830BBEF9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83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53ACE-FF63-20BB-40A0-EDD3F7C0F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EE5EA9-97A3-6D0C-C716-E564195F1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249C03-D85F-ECDC-201F-398EDF9AE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9EF25D-4F8D-A7A7-83C2-B812DA6FAF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81279-B67D-4202-9402-C6830BBEF9C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681863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B6C54-5C1C-46C5-9376-3A1F42A3F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06DE8F-D939-4AF0-9AFE-6736AD23D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6F6964-A886-4927-90C7-079AE1F413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F7FD7F-D798-40D2-B842-96BE38C75BC7}" type="datetime1">
              <a:rPr lang="ko-KR" altLang="en-US" smtClean="0"/>
              <a:t>2025. 9. 19.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1A10A-F48F-45F8-B9ED-30642CC2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16111-A4A9-4B7D-A0D4-84E3B58A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64A0-7B0C-4FA3-8229-D39F82E6F81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375344BB-B620-46A5-89D8-B4F618E66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350"/>
            <a:ext cx="12191998" cy="68452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255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44070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87EF9A-83B1-464C-9B59-40AFCA09B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2143" y="627549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464A0-7B0C-4FA3-8229-D39F82E6F81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F95D2DD1-44FD-4810-BD7E-83892C2E9E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2041"/>
            <a:ext cx="12191998" cy="68452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9054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AB896-F599-B77A-76E6-14F185116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621F797-B982-2C61-6C57-AE12B596257F}"/>
              </a:ext>
            </a:extLst>
          </p:cNvPr>
          <p:cNvSpPr/>
          <p:nvPr/>
        </p:nvSpPr>
        <p:spPr>
          <a:xfrm>
            <a:off x="-32606" y="1844675"/>
            <a:ext cx="12192000" cy="4571999"/>
          </a:xfrm>
          <a:prstGeom prst="roundRect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6E2B27A-EB45-97C3-257C-136BF66711AC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6A3BC0-37CD-6ADD-5403-180E066AC904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85DE9CD-B320-A144-CECE-EAB361F2EAC2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t>Pubg pc/console 2026 Roadmap: h. 2026 user incentive Strategy &amp; operations</a:t>
            </a:r>
            <a:endParaRPr lang="en-US" altLang="ko-KR" sz="1400">
              <a:solidFill>
                <a:schemeClr val="accent4">
                  <a:lumMod val="40000"/>
                  <a:lumOff val="60000"/>
                </a:schemeClr>
              </a:solidFill>
              <a:latin typeface="KRAFTON_Font" pitchFamily="50" charset="0"/>
              <a:ea typeface="PUBG Body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0EDFB4-AB2B-484F-3057-FD5FB4831F4E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t>Need for increased rewards and development proposals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EA9516-890D-6D1C-5819-4A1EF62B167D}"/>
              </a:ext>
            </a:extLst>
          </p:cNvPr>
          <p:cNvGrpSpPr/>
          <p:nvPr/>
        </p:nvGrpSpPr>
        <p:grpSpPr>
          <a:xfrm>
            <a:off x="8124091" y="2541203"/>
            <a:ext cx="3391149" cy="2791381"/>
            <a:chOff x="8124091" y="2541203"/>
            <a:chExt cx="3391149" cy="279138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E2EF5EF-9624-76EC-A992-61B3A6002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2" t="11893" b="11893"/>
            <a:stretch>
              <a:fillRect/>
            </a:stretch>
          </p:blipFill>
          <p:spPr>
            <a:xfrm>
              <a:off x="8367563" y="2541203"/>
              <a:ext cx="2904204" cy="172350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651D09-DD31-37C9-75E1-D32AC14AF824}"/>
                </a:ext>
              </a:extLst>
            </p:cNvPr>
            <p:cNvSpPr txBox="1"/>
            <p:nvPr/>
          </p:nvSpPr>
          <p:spPr>
            <a:xfrm>
              <a:off x="8124091" y="4363088"/>
              <a:ext cx="3391149" cy="969496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latinLnBrk="0">
                <a:spcAft>
                  <a:spcPts val="1200"/>
                </a:spcAft>
              </a:pPr>
              <a:r>
                <a:t>Increase in the value of enhanced goods/items</a:t>
              </a:r>
              <a:endParaRPr lang="en-US" altLang="ko-KR" sz="1100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r>
                <a:t>Request for review of increasing the amount of goods that have expanded usage and higher user preference due to changes in the system like BP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8343DE-98D3-4D4B-5BE7-9D4962CF493A}"/>
              </a:ext>
            </a:extLst>
          </p:cNvPr>
          <p:cNvGrpSpPr/>
          <p:nvPr/>
        </p:nvGrpSpPr>
        <p:grpSpPr>
          <a:xfrm>
            <a:off x="743348" y="2541204"/>
            <a:ext cx="3512129" cy="3311422"/>
            <a:chOff x="525669" y="2541204"/>
            <a:chExt cx="3512129" cy="331142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93A65D0-CA30-12D1-182B-717B6ACC46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4475" y="2541204"/>
              <a:ext cx="2994517" cy="172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5DB7ED-F03E-3BE2-1DF9-E359BA5B5192}"/>
                </a:ext>
              </a:extLst>
            </p:cNvPr>
            <p:cNvSpPr txBox="1"/>
            <p:nvPr/>
          </p:nvSpPr>
          <p:spPr>
            <a:xfrm>
              <a:off x="525669" y="4406076"/>
              <a:ext cx="3512129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t>Establishment of event-exclusive gacha</a:t>
              </a:r>
              <a:endParaRPr lang="en-US" altLang="ko-KR" sz="11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r>
                <a:t>Creation of independent event-exclusive gacha goods and gacha pool that do not harm the in-game economy</a:t>
              </a:r>
            </a:p>
            <a:p>
              <a:r>
                <a:t>Providing a sense of achievement by 'collecting goods and rolling them all at once' rather than offering in a random box format</a:t>
              </a:r>
            </a:p>
            <a:p>
              <a:r>
                <a:t>Providing continuous interest through a hero item refresh about once every six months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E4EC6B-0AF5-DA03-E365-B2C99DE1A06D}"/>
              </a:ext>
            </a:extLst>
          </p:cNvPr>
          <p:cNvSpPr/>
          <p:nvPr/>
        </p:nvSpPr>
        <p:spPr>
          <a:xfrm>
            <a:off x="4420896" y="2541203"/>
            <a:ext cx="2994517" cy="1723500"/>
          </a:xfrm>
          <a:prstGeom prst="rect">
            <a:avLst/>
          </a:prstGeom>
          <a:solidFill>
            <a:srgbClr val="1B1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808109-C649-5C0A-4CF7-9BC6BD01A30B}"/>
              </a:ext>
            </a:extLst>
          </p:cNvPr>
          <p:cNvGrpSpPr/>
          <p:nvPr/>
        </p:nvGrpSpPr>
        <p:grpSpPr>
          <a:xfrm>
            <a:off x="4279164" y="2514164"/>
            <a:ext cx="3615728" cy="4003360"/>
            <a:chOff x="4279164" y="2514164"/>
            <a:chExt cx="3615728" cy="40033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AED18B-68C7-D506-7D36-C1B2219B6185}"/>
                </a:ext>
              </a:extLst>
            </p:cNvPr>
            <p:cNvSpPr txBox="1"/>
            <p:nvPr/>
          </p:nvSpPr>
          <p:spPr>
            <a:xfrm>
              <a:off x="4279164" y="4363088"/>
              <a:ext cx="3615728" cy="2154436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latinLnBrk="0">
                <a:spcAft>
                  <a:spcPts val="1200"/>
                </a:spcAft>
              </a:pPr>
              <a:r>
                <a:t>Development of limited-time items (smuggling coupons, hunter boxes, keys, blueprints, etc.)</a:t>
              </a:r>
              <a:endParaRPr lang="en-US" altLang="ko-KR" sz="1400">
                <a:solidFill>
                  <a:srgbClr val="FFC000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endParaRPr>
            </a:p>
            <a:p>
              <a:r>
                <a:t>Z-coins have too much freedom, making it difficult to restrict actions (therefore, important products are sold for $)</a:t>
              </a:r>
            </a:p>
            <a:p>
              <a:r>
                <a:t>In the case of smuggling coupons, 200 Z-coins for 10 pieces, but due to high preference, it can be operated as an effective event even if distributed with the same value</a:t>
              </a:r>
            </a:p>
            <a:p/>
            <a:p>
              <a:r>
                <a:t>Useful for impactful events at key points</a:t>
              </a:r>
            </a:p>
            <a:p>
              <a:r>
                <a:t>e.g. 100 smuggling coupons for Mr. Taehyun (30 days) etc.</a:t>
              </a:r>
            </a:p>
            <a:p/>
            <a:p/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F8BC185-84CA-859C-D402-704008279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" r="1247"/>
            <a:stretch/>
          </p:blipFill>
          <p:spPr>
            <a:xfrm>
              <a:off x="4593225" y="2514164"/>
              <a:ext cx="2987607" cy="17235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D01F7F0-F9A5-1AD5-2368-BA87158D4EB8}"/>
              </a:ext>
            </a:extLst>
          </p:cNvPr>
          <p:cNvSpPr txBox="1"/>
          <p:nvPr/>
        </p:nvSpPr>
        <p:spPr>
          <a:xfrm>
            <a:off x="0" y="118005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 algn="ctr" latinLnBrk="0">
              <a:spcBef>
                <a:spcPts val="3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r>
              <a:t>Need for realistic reward increases comparable to competing traffic titles</a:t>
            </a:r>
          </a:p>
        </p:txBody>
      </p:sp>
    </p:spTree>
    <p:extLst>
      <p:ext uri="{BB962C8B-B14F-4D97-AF65-F5344CB8AC3E}">
        <p14:creationId xmlns:p14="http://schemas.microsoft.com/office/powerpoint/2010/main" val="4026259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8352E-24B1-6E61-D69F-E767ABB25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8">
            <a:extLst>
              <a:ext uri="{FF2B5EF4-FFF2-40B4-BE49-F238E27FC236}">
                <a16:creationId xmlns:a16="http://schemas.microsoft.com/office/drawing/2014/main" id="{D0A29964-DAB4-8485-103C-BFADC9323B53}"/>
              </a:ext>
            </a:extLst>
          </p:cNvPr>
          <p:cNvSpPr/>
          <p:nvPr/>
        </p:nvSpPr>
        <p:spPr>
          <a:xfrm>
            <a:off x="0" y="663850"/>
            <a:ext cx="121919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t>2026 event operation direction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F1AF01D-7D79-3E17-AB61-15779D4A362B}"/>
              </a:ext>
            </a:extLst>
          </p:cNvPr>
          <p:cNvCxnSpPr>
            <a:cxnSpLocks/>
          </p:cNvCxnSpPr>
          <p:nvPr/>
        </p:nvCxnSpPr>
        <p:spPr>
          <a:xfrm>
            <a:off x="250587" y="444115"/>
            <a:ext cx="11625614" cy="0"/>
          </a:xfrm>
          <a:prstGeom prst="line">
            <a:avLst/>
          </a:prstGeom>
          <a:ln w="952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9F9FB4-D34C-B7B9-7BBD-379B66A7C3FB}"/>
              </a:ext>
            </a:extLst>
          </p:cNvPr>
          <p:cNvCxnSpPr>
            <a:cxnSpLocks/>
          </p:cNvCxnSpPr>
          <p:nvPr/>
        </p:nvCxnSpPr>
        <p:spPr>
          <a:xfrm flipH="1">
            <a:off x="568548" y="4325399"/>
            <a:ext cx="11467153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DC64F0-1B86-BF25-C803-6209ED8664B6}"/>
              </a:ext>
            </a:extLst>
          </p:cNvPr>
          <p:cNvSpPr/>
          <p:nvPr/>
        </p:nvSpPr>
        <p:spPr>
          <a:xfrm>
            <a:off x="568548" y="1895057"/>
            <a:ext cx="758957" cy="233572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t>Peak season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BF8AB4B-AD4C-39BC-2553-D55FE8DF7127}"/>
              </a:ext>
            </a:extLst>
          </p:cNvPr>
          <p:cNvSpPr/>
          <p:nvPr/>
        </p:nvSpPr>
        <p:spPr>
          <a:xfrm>
            <a:off x="568548" y="4389368"/>
            <a:ext cx="758957" cy="231232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t>Off-season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460B140-E13B-280A-2034-F95219ED19BE}"/>
              </a:ext>
            </a:extLst>
          </p:cNvPr>
          <p:cNvSpPr/>
          <p:nvPr/>
        </p:nvSpPr>
        <p:spPr>
          <a:xfrm>
            <a:off x="1468840" y="2199434"/>
            <a:ext cx="4221753" cy="167753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atinLnBrk="0">
              <a:spcAft>
                <a:spcPts val="600"/>
              </a:spcAft>
            </a:pPr>
            <a:r>
              <a:t>Increase in promotion scale based on seasonality</a:t>
            </a:r>
            <a:endParaRPr lang="en-US" altLang="ko-KR" sz="1600" b="1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r>
              <a:t>Expansion of event scale based on existing main seasons and core updates</a:t>
            </a:r>
          </a:p>
          <a:p>
            <a:r>
              <a:t>March N anniversary, summer vacation in July-August, September Chuseok/Mid-Autumn Festival, large-scale world update in December</a:t>
            </a:r>
          </a:p>
          <a:p>
            <a:r>
              <a:t>Not only simple rewards and OES expansion but also linked to exposure and participatory actions</a:t>
            </a:r>
          </a:p>
          <a:p>
            <a:r>
              <a:t>e.g. content that induces streamer events, social challenges, esports event teasers, and on-site event inducements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2D627BE-BF71-CFFB-3DA5-9DA5F527075E}"/>
              </a:ext>
            </a:extLst>
          </p:cNvPr>
          <p:cNvSpPr/>
          <p:nvPr/>
        </p:nvSpPr>
        <p:spPr>
          <a:xfrm>
            <a:off x="1468840" y="4693745"/>
            <a:ext cx="4221753" cy="171397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latinLnBrk="0">
              <a:spcAft>
                <a:spcPts val="600"/>
              </a:spcAft>
            </a:pPr>
            <a:r>
              <a:t>Placement of new modes and focused promotions</a:t>
            </a:r>
            <a:endParaRPr lang="en-US" altLang="ko-KR" sz="1600" b="1">
              <a:solidFill>
                <a:schemeClr val="bg1"/>
              </a:solidFill>
              <a:latin typeface="PUBG Body" panose="020B0600070205080204" charset="-128"/>
              <a:ea typeface="PUBG Body" panose="020B0600070205080204" charset="-128"/>
              <a:cs typeface="PUBG Body" panose="020B0600070205080204" charset="-128"/>
            </a:endParaRPr>
          </a:p>
          <a:p>
            <a:r>
              <a:t>Placing newly developed Co-dev modes during off-season timing to defend traffic and enhance user immersion</a:t>
            </a:r>
          </a:p>
          <a:p>
            <a:r>
              <a:t>e.g. Binary Spot, Heist Royale, etc. prominently exposing and focusing on new modes as the main feature of the month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86C52-C3EE-EF67-73A2-3C13489154B1}"/>
              </a:ext>
            </a:extLst>
          </p:cNvPr>
          <p:cNvSpPr txBox="1"/>
          <p:nvPr/>
        </p:nvSpPr>
        <p:spPr>
          <a:xfrm>
            <a:off x="8538215" y="4841459"/>
            <a:ext cx="3497486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t>Need for content enhancement and linked events to maintain stable off-season</a:t>
            </a:r>
            <a:endParaRPr lang="en-US" altLang="ko-KR" sz="1400" b="1">
              <a:solidFill>
                <a:srgbClr val="FFC000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r>
              <a:t>Designing a defense strategy that moves away from the anniversary-centered structure, continuing from March to the second quarter (same after September Chuseok)</a:t>
            </a:r>
          </a:p>
          <a:p>
            <a:r>
              <a:t>Actively injecting rewards that can be used for promotions along with the placement of content such as new modes to attempt traffic defense</a:t>
            </a:r>
          </a:p>
        </p:txBody>
      </p:sp>
      <p:sp>
        <p:nvSpPr>
          <p:cNvPr id="15" name="Isosceles Triangle 38">
            <a:extLst>
              <a:ext uri="{FF2B5EF4-FFF2-40B4-BE49-F238E27FC236}">
                <a16:creationId xmlns:a16="http://schemas.microsoft.com/office/drawing/2014/main" id="{D92C7762-B6E1-2CF7-07B9-90949E4CB1CC}"/>
              </a:ext>
            </a:extLst>
          </p:cNvPr>
          <p:cNvSpPr/>
          <p:nvPr/>
        </p:nvSpPr>
        <p:spPr>
          <a:xfrm rot="5400000">
            <a:off x="8093139" y="2794427"/>
            <a:ext cx="556260" cy="21168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Isosceles Triangle 38">
            <a:extLst>
              <a:ext uri="{FF2B5EF4-FFF2-40B4-BE49-F238E27FC236}">
                <a16:creationId xmlns:a16="http://schemas.microsoft.com/office/drawing/2014/main" id="{4758863E-027B-C0E8-21BE-6B61828AEFB9}"/>
              </a:ext>
            </a:extLst>
          </p:cNvPr>
          <p:cNvSpPr/>
          <p:nvPr/>
        </p:nvSpPr>
        <p:spPr>
          <a:xfrm rot="5400000">
            <a:off x="8093139" y="5282337"/>
            <a:ext cx="556260" cy="21168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>
              <a:latin typeface="나눔스퀘어" panose="020B0600000101010101" pitchFamily="50" charset="-127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0" name="Rectangle: Rounded Corners 26">
            <a:extLst>
              <a:ext uri="{FF2B5EF4-FFF2-40B4-BE49-F238E27FC236}">
                <a16:creationId xmlns:a16="http://schemas.microsoft.com/office/drawing/2014/main" id="{B28F239A-9E48-00D5-380E-F5A27A779D4F}"/>
              </a:ext>
            </a:extLst>
          </p:cNvPr>
          <p:cNvSpPr/>
          <p:nvPr/>
        </p:nvSpPr>
        <p:spPr>
          <a:xfrm>
            <a:off x="5984190" y="1886752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t>1Q (Lunar New Year, N anniversary, until April Fool's Day)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1" name="Rectangle: Rounded Corners 26">
            <a:extLst>
              <a:ext uri="{FF2B5EF4-FFF2-40B4-BE49-F238E27FC236}">
                <a16:creationId xmlns:a16="http://schemas.microsoft.com/office/drawing/2014/main" id="{C47DF04E-C390-7F38-B786-40C6EDBBF0DA}"/>
              </a:ext>
            </a:extLst>
          </p:cNvPr>
          <p:cNvSpPr/>
          <p:nvPr/>
        </p:nvSpPr>
        <p:spPr>
          <a:xfrm>
            <a:off x="5984190" y="2777478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t>3Q (summer vacation, Chuseok/Mid-Autumn Festival)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E981942A-A85D-B2AE-B277-7F6808CF15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5552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F231805-D6CC-4961-99A0-5E076D89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62" t="34489" r="36993"/>
          <a:stretch>
            <a:fillRect/>
          </a:stretch>
        </p:blipFill>
        <p:spPr>
          <a:xfrm>
            <a:off x="6005365" y="2118444"/>
            <a:ext cx="814373" cy="49235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DAA68E-7A7D-BEE3-FB82-F1885737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81" t="23115" r="36903"/>
          <a:stretch>
            <a:fillRect/>
          </a:stretch>
        </p:blipFill>
        <p:spPr>
          <a:xfrm>
            <a:off x="6588532" y="2147647"/>
            <a:ext cx="704895" cy="484641"/>
          </a:xfrm>
          <a:prstGeom prst="rect">
            <a:avLst/>
          </a:prstGeom>
        </p:spPr>
      </p:pic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23A90EA8-00AA-4A43-F146-61542357767D}"/>
              </a:ext>
            </a:extLst>
          </p:cNvPr>
          <p:cNvSpPr/>
          <p:nvPr/>
        </p:nvSpPr>
        <p:spPr>
          <a:xfrm>
            <a:off x="5984190" y="3523014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t>4Q year-end (large-scale world update in December)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0C30B52-0017-F733-1686-4E9096256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552" y="2982574"/>
            <a:ext cx="794616" cy="461074"/>
          </a:xfrm>
          <a:prstGeom prst="rect">
            <a:avLst/>
          </a:prstGeom>
        </p:spPr>
      </p:pic>
      <p:pic>
        <p:nvPicPr>
          <p:cNvPr id="29" name="그림 28" descr="무기, 액션 어드벤처 게임, PC 게임, 디지털 합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549B9C-9968-9DDB-8F12-005FF3C60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168" y="3026415"/>
            <a:ext cx="775570" cy="4082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40A02F8-4AC0-39F1-8B18-583344C76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145" y="3806840"/>
            <a:ext cx="809481" cy="405749"/>
          </a:xfrm>
          <a:prstGeom prst="rect">
            <a:avLst/>
          </a:prstGeom>
        </p:spPr>
      </p:pic>
      <p:sp>
        <p:nvSpPr>
          <p:cNvPr id="34" name="Rectangle: Rounded Corners 26">
            <a:extLst>
              <a:ext uri="{FF2B5EF4-FFF2-40B4-BE49-F238E27FC236}">
                <a16:creationId xmlns:a16="http://schemas.microsoft.com/office/drawing/2014/main" id="{CF3EA3D8-6883-4891-1603-35DF2FAC294D}"/>
              </a:ext>
            </a:extLst>
          </p:cNvPr>
          <p:cNvSpPr/>
          <p:nvPr/>
        </p:nvSpPr>
        <p:spPr>
          <a:xfrm>
            <a:off x="5984190" y="4428879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t>2Q (spring season after school starts in April-May)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36" name="Rectangle: Rounded Corners 26">
            <a:extLst>
              <a:ext uri="{FF2B5EF4-FFF2-40B4-BE49-F238E27FC236}">
                <a16:creationId xmlns:a16="http://schemas.microsoft.com/office/drawing/2014/main" id="{95922EF9-04B1-9F47-EB83-2087D705F568}"/>
              </a:ext>
            </a:extLst>
          </p:cNvPr>
          <p:cNvSpPr/>
          <p:nvPr/>
        </p:nvSpPr>
        <p:spPr>
          <a:xfrm>
            <a:off x="5984190" y="5689739"/>
            <a:ext cx="2139902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atinLnBrk="0"/>
            <a:r>
              <a:t>4Q (between Chuseok in October-November and year-end)</a:t>
            </a:r>
            <a:endParaRPr lang="ko-KR" altLang="en-US" sz="1200" b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AF4242-8727-66E2-3CDB-6FB4D8F155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9946" y="3806487"/>
            <a:ext cx="695939" cy="405748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B95829FB-D178-A47B-5294-9C8753D91BAE}"/>
              </a:ext>
            </a:extLst>
          </p:cNvPr>
          <p:cNvGrpSpPr/>
          <p:nvPr/>
        </p:nvGrpSpPr>
        <p:grpSpPr>
          <a:xfrm>
            <a:off x="1416332" y="1588935"/>
            <a:ext cx="4274300" cy="278151"/>
            <a:chOff x="479376" y="1736335"/>
            <a:chExt cx="5529538" cy="31981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678D59D-FD97-522E-1B0A-302D62BE66DA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t>Response methods</a:t>
              </a: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6857151-B201-4ED3-741D-61A80F55D517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7490607-B7CC-238B-DA52-3B9CE471E1AC}"/>
              </a:ext>
            </a:extLst>
          </p:cNvPr>
          <p:cNvGrpSpPr/>
          <p:nvPr/>
        </p:nvGrpSpPr>
        <p:grpSpPr>
          <a:xfrm>
            <a:off x="5856531" y="1588935"/>
            <a:ext cx="2198504" cy="278151"/>
            <a:chOff x="479376" y="1736335"/>
            <a:chExt cx="5529538" cy="31981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5DB634E-69B2-B3A2-DCBB-2C85F5D144A6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t>Main target seasons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44192E2-83C8-4ABC-249C-AD031D003A7D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FA2AFD83-7356-627C-73B0-769048ACEF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9264" y="2190618"/>
            <a:ext cx="731933" cy="40876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43A5B1D-0D55-4C11-C160-665200FE48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5059" y="4980961"/>
            <a:ext cx="1189464" cy="64987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FA5B44-0AE5-7A68-D6CB-9C8091E3CD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00827" y="5070397"/>
            <a:ext cx="1316904" cy="55630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8EF0972-4277-0145-5B88-12BFDF1F2C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6735" y="6103343"/>
            <a:ext cx="1068488" cy="598352"/>
          </a:xfrm>
          <a:prstGeom prst="rect">
            <a:avLst/>
          </a:prstGeom>
        </p:spPr>
      </p:pic>
      <p:sp>
        <p:nvSpPr>
          <p:cNvPr id="55" name="Rectangle: Rounded Corners 26">
            <a:extLst>
              <a:ext uri="{FF2B5EF4-FFF2-40B4-BE49-F238E27FC236}">
                <a16:creationId xmlns:a16="http://schemas.microsoft.com/office/drawing/2014/main" id="{1A0D80D6-B156-3C7F-C90D-0025841A1838}"/>
              </a:ext>
            </a:extLst>
          </p:cNvPr>
          <p:cNvSpPr/>
          <p:nvPr/>
        </p:nvSpPr>
        <p:spPr>
          <a:xfrm>
            <a:off x="6512065" y="4693745"/>
            <a:ext cx="887436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t>Binary Spot</a:t>
            </a:r>
            <a:endParaRPr lang="ko-KR" altLang="en-US" sz="1050" i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56" name="Rectangle: Rounded Corners 26">
            <a:extLst>
              <a:ext uri="{FF2B5EF4-FFF2-40B4-BE49-F238E27FC236}">
                <a16:creationId xmlns:a16="http://schemas.microsoft.com/office/drawing/2014/main" id="{9BD2EB25-3D92-4D46-7440-3AB5C8331FFE}"/>
              </a:ext>
            </a:extLst>
          </p:cNvPr>
          <p:cNvSpPr/>
          <p:nvPr/>
        </p:nvSpPr>
        <p:spPr>
          <a:xfrm>
            <a:off x="6299253" y="5867984"/>
            <a:ext cx="1313061" cy="2514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t>Heist Royale (Payday)</a:t>
            </a:r>
            <a:endParaRPr lang="ko-KR" altLang="en-US" sz="1050" i="1">
              <a:solidFill>
                <a:schemeClr val="bg1"/>
              </a:solidFill>
              <a:latin typeface="PUBG Body" panose="020B0600000101010101" charset="-128"/>
              <a:ea typeface="PUBG Body" panose="020B0600000101010101" charset="-128"/>
              <a:cs typeface="PUBG Body" panose="020B0600000101010101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329B04-1FCA-E7A3-1BCC-5B8ADAE025AE}"/>
              </a:ext>
            </a:extLst>
          </p:cNvPr>
          <p:cNvSpPr txBox="1"/>
          <p:nvPr/>
        </p:nvSpPr>
        <p:spPr>
          <a:xfrm>
            <a:off x="8538215" y="2385043"/>
            <a:ext cx="3497486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Aft>
                <a:spcPts val="600"/>
              </a:spcAft>
            </a:pPr>
            <a:r>
              <a:t>Expanding the scale to attract the interest of existing/returning users and new users</a:t>
            </a:r>
            <a:endParaRPr lang="en-US" altLang="ko-KR" sz="1400" b="1">
              <a:solidFill>
                <a:srgbClr val="FFC000"/>
              </a:solidFill>
              <a:latin typeface="PUBG Body" panose="020B0500000000000000" pitchFamily="34" charset="-128"/>
              <a:ea typeface="PUBG Body" panose="020B0500000000000000" pitchFamily="34" charset="-128"/>
              <a:cs typeface="PUBG Body" panose="020B0500000000000000" pitchFamily="34" charset="-128"/>
            </a:endParaRPr>
          </a:p>
          <a:p>
            <a:r>
              <a:t>Enhancing familiar fun for existing/returning users and providing return incentives</a:t>
            </a:r>
          </a:p>
          <a:p>
            <a:r>
              <a:t>Providing fresh entry points and differentiated experiences for new users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8F8C2C8-BEF3-127D-AA7F-B760C99E6EE1}"/>
              </a:ext>
            </a:extLst>
          </p:cNvPr>
          <p:cNvGrpSpPr/>
          <p:nvPr/>
        </p:nvGrpSpPr>
        <p:grpSpPr>
          <a:xfrm>
            <a:off x="8577126" y="1588935"/>
            <a:ext cx="3458606" cy="278151"/>
            <a:chOff x="479376" y="1736335"/>
            <a:chExt cx="5529538" cy="31981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6FE0393-B833-7932-9A42-D90EAEFA3E4D}"/>
                </a:ext>
              </a:extLst>
            </p:cNvPr>
            <p:cNvSpPr/>
            <p:nvPr/>
          </p:nvSpPr>
          <p:spPr>
            <a:xfrm>
              <a:off x="479376" y="1736335"/>
              <a:ext cx="5529489" cy="307963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 defTabSz="540000" eaLnBrk="0" latinLnBrk="0" hangingPunct="0"/>
              <a:r>
                <a:t>2026 event direction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64F9421-E35B-141E-EEC6-0915A1F96F73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5" y="2056151"/>
              <a:ext cx="552948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722D47-D793-1372-92EA-723966109045}"/>
              </a:ext>
            </a:extLst>
          </p:cNvPr>
          <p:cNvSpPr txBox="1"/>
          <p:nvPr/>
        </p:nvSpPr>
        <p:spPr>
          <a:xfrm>
            <a:off x="205167" y="91808"/>
            <a:ext cx="791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t>Pubg pc/console 2026 Roadmap: h. 2026 user incentive Strategy &amp; operations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A4A2F2-7149-A169-FEF2-9C7462BED5C0}"/>
              </a:ext>
            </a:extLst>
          </p:cNvPr>
          <p:cNvSpPr txBox="1"/>
          <p:nvPr/>
        </p:nvSpPr>
        <p:spPr>
          <a:xfrm>
            <a:off x="0" y="1180054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indent="0" algn="ctr" latinLnBrk="0">
              <a:spcBef>
                <a:spcPts val="3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PUBG Body" panose="020B0500000000000000" pitchFamily="34" charset="-128"/>
                <a:ea typeface="PUBG Body" panose="020B0500000000000000" pitchFamily="34" charset="-128"/>
                <a:cs typeface="PUBG Body" panose="020B0500000000000000" pitchFamily="34" charset="-128"/>
              </a:defRPr>
            </a:lvl1pPr>
            <a:lvl2pPr marL="625475" lvl="1" indent="-168275" latinLnBrk="0">
              <a:spcBef>
                <a:spcPts val="3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j-lt"/>
                <a:ea typeface="나눔스퀘어" panose="020B0600000101010101" pitchFamily="50" charset="-127"/>
                <a:cs typeface="Arial" panose="020B0604020202020204" pitchFamily="34" charset="0"/>
              </a:defRPr>
            </a:lvl2pPr>
          </a:lstStyle>
          <a:p>
            <a:r>
              <a:t>Maximizing peak season traffic and stabilizing off-season through event scale-up based on rewards and content expansion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FB916BC-0631-652F-9100-B1039C69552A}"/>
              </a:ext>
            </a:extLst>
          </p:cNvPr>
          <p:cNvCxnSpPr>
            <a:cxnSpLocks/>
          </p:cNvCxnSpPr>
          <p:nvPr/>
        </p:nvCxnSpPr>
        <p:spPr>
          <a:xfrm>
            <a:off x="215186" y="163934"/>
            <a:ext cx="0" cy="154760"/>
          </a:xfrm>
          <a:prstGeom prst="line">
            <a:avLst/>
          </a:prstGeom>
          <a:ln w="2857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344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AF00"/>
          </a:solidFill>
        </a:ln>
      </a:spPr>
      <a:bodyPr rtlCol="0" anchor="ctr"/>
      <a:lstStyle>
        <a:defPPr algn="ctr" latinLnBrk="0">
          <a:defRPr sz="1600" b="1" dirty="0">
            <a:latin typeface="나눔스퀘어" panose="020B0600000101010101" pitchFamily="50" charset="-127"/>
            <a:ea typeface="나눔스퀘어" panose="020B0600000101010101" pitchFamily="50" charset="-127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AF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defRPr sz="1400"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93056E23A6BD4C80826EF13C5C5355" ma:contentTypeVersion="12" ma:contentTypeDescription="Create a new document." ma:contentTypeScope="" ma:versionID="90e937d7f12a5551acbf37b66f46e664">
  <xsd:schema xmlns:xsd="http://www.w3.org/2001/XMLSchema" xmlns:xs="http://www.w3.org/2001/XMLSchema" xmlns:p="http://schemas.microsoft.com/office/2006/metadata/properties" xmlns:ns2="39b3b68d-41a1-4a46-af7c-4b96e7311559" xmlns:ns3="57e8dca6-7f84-4485-88e9-cf770df33375" targetNamespace="http://schemas.microsoft.com/office/2006/metadata/properties" ma:root="true" ma:fieldsID="da06fde8e4317c8ceba3ee40c3bdd13b" ns2:_="" ns3:_="">
    <xsd:import namespace="39b3b68d-41a1-4a46-af7c-4b96e7311559"/>
    <xsd:import namespace="57e8dca6-7f84-4485-88e9-cf770df333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Billing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b3b68d-41a1-4a46-af7c-4b96e73115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12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19cd79a3-f605-49ec-b3bf-026e1013584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e8dca6-7f84-4485-88e9-cf770df33375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388eea1-de53-4cf5-859f-80171aecbcad}" ma:internalName="TaxCatchAll" ma:showField="CatchAllData" ma:web="57e8dca6-7f84-4485-88e9-cf770df333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9b3b68d-41a1-4a46-af7c-4b96e7311559">
      <Terms xmlns="http://schemas.microsoft.com/office/infopath/2007/PartnerControls"/>
    </lcf76f155ced4ddcb4097134ff3c332f>
    <TaxCatchAll xmlns="57e8dca6-7f84-4485-88e9-cf770df33375" xsi:nil="true"/>
  </documentManagement>
</p:properties>
</file>

<file path=customXml/itemProps1.xml><?xml version="1.0" encoding="utf-8"?>
<ds:datastoreItem xmlns:ds="http://schemas.openxmlformats.org/officeDocument/2006/customXml" ds:itemID="{E1E254A3-DC9F-40AF-A233-B3F728C3F3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CC8184-8E3C-4E17-8F5D-6191B691AF63}">
  <ds:schemaRefs>
    <ds:schemaRef ds:uri="39b3b68d-41a1-4a46-af7c-4b96e7311559"/>
    <ds:schemaRef ds:uri="57e8dca6-7f84-4485-88e9-cf770df333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1042F84-3658-40CC-9D24-328C70B28896}">
  <ds:schemaRefs>
    <ds:schemaRef ds:uri="39b3b68d-41a1-4a46-af7c-4b96e7311559"/>
    <ds:schemaRef ds:uri="57e8dca6-7f84-4485-88e9-cf770df3337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1a27bdbf-e6cc-4e33-85d2-e1c81bad930a}" enabled="0" method="" siteId="{1a27bdbf-e6cc-4e33-85d2-e1c81bad930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</Words>
  <Application>Microsoft Macintosh PowerPoint</Application>
  <PresentationFormat>Widescreen</PresentationFormat>
  <Paragraphs>45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나눔스퀘어</vt:lpstr>
      <vt:lpstr>PUBG Body</vt:lpstr>
      <vt:lpstr>Wingdings</vt:lpstr>
      <vt:lpstr>KRAFTON_Font</vt:lpstr>
      <vt:lpstr>맑은 고딕</vt:lpstr>
      <vt:lpstr>Arial</vt:lpstr>
      <vt:lpstr>Office 테마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Sujin Yun(윤수진)</dc:creator>
  <cp:lastModifiedBy>Hyunsang Joo (주현상)</cp:lastModifiedBy>
  <cp:revision>3</cp:revision>
  <cp:lastPrinted>2024-07-11T08:57:32Z</cp:lastPrinted>
  <dcterms:created xsi:type="dcterms:W3CDTF">2019-11-06T05:05:36Z</dcterms:created>
  <dcterms:modified xsi:type="dcterms:W3CDTF">2025-09-19T08:14:17Z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0x0101004B93056E23A6BD4C80826EF13C5C5355</vt:lpwstr>
  </property>
</Properties>
</file>